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5" r:id="rId3"/>
    <p:sldId id="357" r:id="rId4"/>
    <p:sldId id="358" r:id="rId5"/>
    <p:sldId id="278" r:id="rId6"/>
    <p:sldId id="324" r:id="rId7"/>
    <p:sldId id="325" r:id="rId8"/>
    <p:sldId id="333" r:id="rId9"/>
    <p:sldId id="334" r:id="rId10"/>
    <p:sldId id="279" r:id="rId11"/>
    <p:sldId id="337" r:id="rId12"/>
    <p:sldId id="338" r:id="rId13"/>
    <p:sldId id="339" r:id="rId14"/>
    <p:sldId id="340" r:id="rId15"/>
    <p:sldId id="341" r:id="rId16"/>
    <p:sldId id="342" r:id="rId17"/>
    <p:sldId id="359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3C8"/>
    <a:srgbClr val="CDCDCD"/>
    <a:srgbClr val="558FBF"/>
    <a:srgbClr val="5C95C2"/>
    <a:srgbClr val="FFFFFF"/>
    <a:srgbClr val="F4E9D4"/>
    <a:srgbClr val="FF7C80"/>
    <a:srgbClr val="3B3831"/>
    <a:srgbClr val="DED7D4"/>
    <a:srgbClr val="B0CB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6336" autoAdjust="0"/>
  </p:normalViewPr>
  <p:slideViewPr>
    <p:cSldViewPr snapToGrid="0" showGuides="1">
      <p:cViewPr varScale="1">
        <p:scale>
          <a:sx n="41" d="100"/>
          <a:sy n="41" d="100"/>
        </p:scale>
        <p:origin x="32" y="6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nn.9895566.com.tw/2023%E5%B9%B43%E6%9C%88%E5%AE%89%E8%BE%B2%E6%BA%AA%E6%B3%9B%E8%88%9F%E6%B4%BB%E5%8B%95%E5%88%87%E7%B5%90%E6%9B%B8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265"/>
            <a:ext cx="12193496" cy="68768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96" y="1939298"/>
            <a:ext cx="12192000" cy="2960514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42667" y="2696280"/>
            <a:ext cx="81081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宜</a:t>
            </a:r>
            <a:r>
              <a:rPr lang="en-US" altLang="zh-TW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~</a:t>
            </a:r>
            <a:r>
              <a:rPr lang="zh-TW" altLang="en-US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現</a:t>
            </a:r>
            <a:r>
              <a:rPr lang="zh-TW" alt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東</a:t>
            </a:r>
            <a:r>
              <a:rPr lang="zh-TW" alt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台灣</a:t>
            </a:r>
          </a:p>
        </p:txBody>
      </p:sp>
    </p:spTree>
    <p:extLst>
      <p:ext uri="{BB962C8B-B14F-4D97-AF65-F5344CB8AC3E}">
        <p14:creationId xmlns:p14="http://schemas.microsoft.com/office/powerpoint/2010/main" val="128921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89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每天行程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94E2EF-6DCD-4225-9D33-8FBA9B9B93FC}"/>
              </a:ext>
            </a:extLst>
          </p:cNvPr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1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181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3"/>
          <a:ext cx="12191999" cy="68579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羅東車站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百匯窯烤雞餐廳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斑比山丘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安農溪泛舟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參加壹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3+1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民宿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97971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羅東觀光夜市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45" y="1932496"/>
            <a:ext cx="6619138" cy="39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3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3158371" y="545861"/>
            <a:ext cx="18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羅東火車站集合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圖形 16" descr="火車">
            <a:extLst>
              <a:ext uri="{FF2B5EF4-FFF2-40B4-BE49-F238E27FC236}">
                <a16:creationId xmlns:a16="http://schemas.microsoft.com/office/drawing/2014/main" id="{3786F772-F17A-45AA-A7BB-FCCE85BB13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427079" y="352201"/>
            <a:ext cx="916632" cy="783280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62699" y="5039665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70860" y="5040745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85395" y="5062275"/>
            <a:ext cx="22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百匯窯烤雞餐廳用餐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810333" y="5050970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斑比山丘與小鹿拍照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FF0063-C185-4B47-8992-229DD1FC0C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4" y="1684296"/>
            <a:ext cx="4876796" cy="32816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9B0A64B-4883-4730-8BEC-C160AA0627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99" y="1674566"/>
            <a:ext cx="4728172" cy="3291405"/>
          </a:xfrm>
          <a:prstGeom prst="rect">
            <a:avLst/>
          </a:prstGeom>
        </p:spPr>
      </p:pic>
      <p:sp>
        <p:nvSpPr>
          <p:cNvPr id="34" name="오각형 3">
            <a:extLst>
              <a:ext uri="{FF2B5EF4-FFF2-40B4-BE49-F238E27FC236}">
                <a16:creationId xmlns:a16="http://schemas.microsoft.com/office/drawing/2014/main" id="{861A40FE-577F-45CC-A14B-54B68A5C204A}"/>
              </a:ext>
            </a:extLst>
          </p:cNvPr>
          <p:cNvSpPr/>
          <p:nvPr/>
        </p:nvSpPr>
        <p:spPr>
          <a:xfrm>
            <a:off x="5773227" y="6147148"/>
            <a:ext cx="380865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335AD08-068E-4567-BD71-2C2BC05B6685}"/>
              </a:ext>
            </a:extLst>
          </p:cNvPr>
          <p:cNvSpPr txBox="1"/>
          <p:nvPr/>
        </p:nvSpPr>
        <p:spPr>
          <a:xfrm>
            <a:off x="5875809" y="6230282"/>
            <a:ext cx="356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自由時間</a:t>
            </a:r>
            <a:r>
              <a:rPr lang="en-US" altLang="zh-TW" dirty="0"/>
              <a:t>(</a:t>
            </a:r>
            <a:r>
              <a:rPr lang="zh-TW" altLang="en-US" dirty="0"/>
              <a:t>羅東觀光夜市、奕順軒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ko-KR" altLang="en-US" dirty="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28494CB-3AA7-4194-B897-8B8679B442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829" y="5924170"/>
            <a:ext cx="759424" cy="759424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2E35DCF8-B172-462A-97AA-0D5CA9EFC9A5}"/>
              </a:ext>
            </a:extLst>
          </p:cNvPr>
          <p:cNvGrpSpPr/>
          <p:nvPr/>
        </p:nvGrpSpPr>
        <p:grpSpPr>
          <a:xfrm>
            <a:off x="9721939" y="653761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34F78D6-2844-4C24-9AD6-A4486D13117E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929C2B8-5BD6-4838-A6EC-09F252BEB0CE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B81DD649-4260-476C-9024-A757A8538BE1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DAY1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4" name="갈매기형 수장 5">
            <a:extLst>
              <a:ext uri="{FF2B5EF4-FFF2-40B4-BE49-F238E27FC236}">
                <a16:creationId xmlns:a16="http://schemas.microsoft.com/office/drawing/2014/main" id="{14FE238B-EA08-4400-9D8D-02E977D1EC72}"/>
              </a:ext>
            </a:extLst>
          </p:cNvPr>
          <p:cNvSpPr/>
          <p:nvPr/>
        </p:nvSpPr>
        <p:spPr>
          <a:xfrm>
            <a:off x="6324599" y="5392652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8704BEB9-6DF4-4097-9B1C-F64B1CF00961}"/>
              </a:ext>
            </a:extLst>
          </p:cNvPr>
          <p:cNvSpPr/>
          <p:nvPr/>
        </p:nvSpPr>
        <p:spPr>
          <a:xfrm>
            <a:off x="1432760" y="5393732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1C1705A-5C4D-4289-852B-82C4DAE256DB}"/>
              </a:ext>
            </a:extLst>
          </p:cNvPr>
          <p:cNvSpPr txBox="1"/>
          <p:nvPr/>
        </p:nvSpPr>
        <p:spPr>
          <a:xfrm>
            <a:off x="2873451" y="5406677"/>
            <a:ext cx="191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前往安農溪泛舟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8E5E72CD-6195-4BD3-9D8F-34A55C5FC959}"/>
              </a:ext>
            </a:extLst>
          </p:cNvPr>
          <p:cNvSpPr txBox="1"/>
          <p:nvPr/>
        </p:nvSpPr>
        <p:spPr>
          <a:xfrm>
            <a:off x="7772233" y="5403957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參加壹民宿 放行李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C48369-B0F7-46A8-8B38-5DED0BDA7A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1762917"/>
            <a:ext cx="4853554" cy="35424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778A03-BBA4-4CAA-8AFF-A4251ACE05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6" y="1762918"/>
            <a:ext cx="4723284" cy="35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3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2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537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參加壹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3+1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民宿</a:t>
                      </a:r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198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太魯閣國家公園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太魯閣山月村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壽豐休閒農業區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原野牧場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慕名私房料理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麗格休閒飯店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東大門夜市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917019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26" y="805416"/>
            <a:ext cx="2605849" cy="60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92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15221"/>
            <a:ext cx="4572396" cy="4572396"/>
          </a:xfrm>
          <a:prstGeom prst="rect">
            <a:avLst/>
          </a:prstGeom>
        </p:spPr>
      </p:pic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36CAF19-12CE-40AD-8CAC-92BE0F8BB0A0}"/>
              </a:ext>
            </a:extLst>
          </p:cNvPr>
          <p:cNvSpPr/>
          <p:nvPr/>
        </p:nvSpPr>
        <p:spPr>
          <a:xfrm>
            <a:off x="1186662" y="5422517"/>
            <a:ext cx="9823009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각형 3">
            <a:extLst>
              <a:ext uri="{FF2B5EF4-FFF2-40B4-BE49-F238E27FC236}">
                <a16:creationId xmlns:a16="http://schemas.microsoft.com/office/drawing/2014/main" id="{BE5CCB7A-A5D9-4DBD-92B5-08E645F71E9E}"/>
              </a:ext>
            </a:extLst>
          </p:cNvPr>
          <p:cNvSpPr/>
          <p:nvPr/>
        </p:nvSpPr>
        <p:spPr>
          <a:xfrm>
            <a:off x="2363471" y="484138"/>
            <a:ext cx="3397987" cy="51940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2DB16CDE-6FB3-445C-ABEC-49449E2F1798}"/>
              </a:ext>
            </a:extLst>
          </p:cNvPr>
          <p:cNvSpPr txBox="1"/>
          <p:nvPr/>
        </p:nvSpPr>
        <p:spPr>
          <a:xfrm>
            <a:off x="2413570" y="559175"/>
            <a:ext cx="329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車上享用宜蘭名店「長虹早點」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53EC226-64F0-4123-8331-EDD1354C1729}"/>
              </a:ext>
            </a:extLst>
          </p:cNvPr>
          <p:cNvSpPr txBox="1"/>
          <p:nvPr/>
        </p:nvSpPr>
        <p:spPr>
          <a:xfrm>
            <a:off x="3493823" y="5460597"/>
            <a:ext cx="520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花蓮太魯閣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國家公園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21D182-3191-4CE9-B6CB-47F644A23649}"/>
              </a:ext>
            </a:extLst>
          </p:cNvPr>
          <p:cNvGrpSpPr/>
          <p:nvPr/>
        </p:nvGrpSpPr>
        <p:grpSpPr>
          <a:xfrm>
            <a:off x="5836753" y="67232"/>
            <a:ext cx="1802131" cy="1272009"/>
            <a:chOff x="5915001" y="224099"/>
            <a:chExt cx="1802131" cy="1272009"/>
          </a:xfrm>
        </p:grpSpPr>
        <p:pic>
          <p:nvPicPr>
            <p:cNvPr id="26" name="圖形 25" descr="巴士">
              <a:extLst>
                <a:ext uri="{FF2B5EF4-FFF2-40B4-BE49-F238E27FC236}">
                  <a16:creationId xmlns:a16="http://schemas.microsoft.com/office/drawing/2014/main" id="{E62CF43D-F037-47CB-A3C5-553457C3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4BD9350-60AF-45B5-831F-6A22CB92B64A}"/>
                </a:ext>
              </a:extLst>
            </p:cNvPr>
            <p:cNvSpPr txBox="1"/>
            <p:nvPr/>
          </p:nvSpPr>
          <p:spPr>
            <a:xfrm>
              <a:off x="6494079" y="1126776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前往花蓮</a:t>
              </a: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99636001-C90F-481F-AB64-1F412867F418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6B0E524-C3EE-4F6C-B54B-928E1A496260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雲朵形 29">
              <a:extLst>
                <a:ext uri="{FF2B5EF4-FFF2-40B4-BE49-F238E27FC236}">
                  <a16:creationId xmlns:a16="http://schemas.microsoft.com/office/drawing/2014/main" id="{10D3B2F9-F8AE-4255-B05D-C0B8D9E8D100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026" name="Picture 2" descr="台灣| 太魯閣國家公園介紹、交通地圖、周遭景點、住宿、必買票券總整理｜東南旅遊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52" y="2001933"/>
            <a:ext cx="4714705" cy="31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637" y="2001932"/>
            <a:ext cx="4705010" cy="31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66C980BB-A59B-4FB5-A28C-1FF1D2E7F1A3}"/>
              </a:ext>
            </a:extLst>
          </p:cNvPr>
          <p:cNvGrpSpPr/>
          <p:nvPr/>
        </p:nvGrpSpPr>
        <p:grpSpPr>
          <a:xfrm>
            <a:off x="6024563" y="5342547"/>
            <a:ext cx="3971956" cy="377788"/>
            <a:chOff x="5453820" y="5473412"/>
            <a:chExt cx="3971956" cy="377788"/>
          </a:xfrm>
        </p:grpSpPr>
        <p:sp>
          <p:nvSpPr>
            <p:cNvPr id="2" name="갈매기형 수장 5">
              <a:extLst>
                <a:ext uri="{FF2B5EF4-FFF2-40B4-BE49-F238E27FC236}">
                  <a16:creationId xmlns:a16="http://schemas.microsoft.com/office/drawing/2014/main" id="{65C4048E-CF39-4709-BBBC-E2BA7BB6ED44}"/>
                </a:ext>
              </a:extLst>
            </p:cNvPr>
            <p:cNvSpPr/>
            <p:nvPr/>
          </p:nvSpPr>
          <p:spPr>
            <a:xfrm>
              <a:off x="5453820" y="5473412"/>
              <a:ext cx="3971956" cy="37778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CE13ED03-E4FF-48B7-8D6E-CAF34707FC67}"/>
                </a:ext>
              </a:extLst>
            </p:cNvPr>
            <p:cNvSpPr txBox="1"/>
            <p:nvPr/>
          </p:nvSpPr>
          <p:spPr>
            <a:xfrm>
              <a:off x="5925415" y="5477640"/>
              <a:ext cx="3171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</a:rPr>
                <a:t>壽豐農場小龍蝦現抓現烤體驗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花蓮壽豐。心宿體驗農場 澳洲淡水小龍蝦、抓龍蝦 大啖龍蝦體驗！花蓮農村好生活！">
            <a:extLst>
              <a:ext uri="{FF2B5EF4-FFF2-40B4-BE49-F238E27FC236}">
                <a16:creationId xmlns:a16="http://schemas.microsoft.com/office/drawing/2014/main" id="{F39A06EE-B27D-4299-864F-AC47D68EC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4563" y="1326709"/>
            <a:ext cx="3829082" cy="38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D8EC467-0944-47A1-A683-8CBD6B617B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0" name="갈매기형 수장 4">
            <a:extLst>
              <a:ext uri="{FF2B5EF4-FFF2-40B4-BE49-F238E27FC236}">
                <a16:creationId xmlns:a16="http://schemas.microsoft.com/office/drawing/2014/main" id="{F019E842-33EC-4D54-BB53-3AB3EFDDC46E}"/>
              </a:ext>
            </a:extLst>
          </p:cNvPr>
          <p:cNvSpPr/>
          <p:nvPr/>
        </p:nvSpPr>
        <p:spPr>
          <a:xfrm>
            <a:off x="1928251" y="5342547"/>
            <a:ext cx="4024875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立德布洛灣山月村。太魯閣族創意風味餐｜當山豬遇到巴黎鐵塔 – 瑪格。圖寫生活">
            <a:extLst>
              <a:ext uri="{FF2B5EF4-FFF2-40B4-BE49-F238E27FC236}">
                <a16:creationId xmlns:a16="http://schemas.microsoft.com/office/drawing/2014/main" id="{014EFDA8-6F18-47BE-A4E3-025B750C34DC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2688" y="1322482"/>
            <a:ext cx="3816000" cy="383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694193" y="534254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立德布洛灣山月村餐廳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8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AB68026-586F-4515-BA0E-E72DC67B11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7B42313-4454-4354-A0F6-49829E4C6017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30E4DF7C-53F2-4DAC-B552-B1DDCCCE6B20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16791E0D-4DBB-4381-A41A-99642D87DB00}"/>
              </a:ext>
            </a:extLst>
          </p:cNvPr>
          <p:cNvSpPr/>
          <p:nvPr/>
        </p:nvSpPr>
        <p:spPr>
          <a:xfrm>
            <a:off x="952467" y="5222072"/>
            <a:ext cx="10489661" cy="44549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290B534F-3F30-49AC-94D4-AC6D8995092B}"/>
              </a:ext>
            </a:extLst>
          </p:cNvPr>
          <p:cNvSpPr txBox="1"/>
          <p:nvPr/>
        </p:nvSpPr>
        <p:spPr>
          <a:xfrm>
            <a:off x="4133576" y="5260152"/>
            <a:ext cx="432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原野牧場 欣賞七星潭順便喝羊奶與看羊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【花蓮縣新城鄉美食】原野牧場 - 網友評價、菜單＆推薦餐點、食記、外送優惠 | 飢餓黑熊App">
            <a:extLst>
              <a:ext uri="{FF2B5EF4-FFF2-40B4-BE49-F238E27FC236}">
                <a16:creationId xmlns:a16="http://schemas.microsoft.com/office/drawing/2014/main" id="{CCEDA367-8837-407B-8F69-0599B9F24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6823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瓦拉克">
            <a:extLst>
              <a:ext uri="{FF2B5EF4-FFF2-40B4-BE49-F238E27FC236}">
                <a16:creationId xmlns:a16="http://schemas.microsoft.com/office/drawing/2014/main" id="{6C0D1AC1-A6A7-4837-8A4F-AF1766A2A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0726" y="1326709"/>
            <a:ext cx="4995305" cy="37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0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849514" y="292116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行程表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95933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E363015-AA34-462B-BB78-F8194201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4605"/>
            <a:ext cx="4572396" cy="4572396"/>
          </a:xfrm>
          <a:prstGeom prst="rect">
            <a:avLst/>
          </a:prstGeom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2240624" y="4756250"/>
            <a:ext cx="248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立德布洛灣山月村餐廳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DAY2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旅館房間圖片">
            <a:extLst>
              <a:ext uri="{FF2B5EF4-FFF2-40B4-BE49-F238E27FC236}">
                <a16:creationId xmlns:a16="http://schemas.microsoft.com/office/drawing/2014/main" id="{449A45CA-36FB-49D6-9DB4-1ACF35CDA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420410"/>
            <a:ext cx="4957616" cy="37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각형 3">
            <a:extLst>
              <a:ext uri="{FF2B5EF4-FFF2-40B4-BE49-F238E27FC236}">
                <a16:creationId xmlns:a16="http://schemas.microsoft.com/office/drawing/2014/main" id="{5A76F8CB-922D-4F80-B194-4A0579530A52}"/>
              </a:ext>
            </a:extLst>
          </p:cNvPr>
          <p:cNvSpPr/>
          <p:nvPr/>
        </p:nvSpPr>
        <p:spPr>
          <a:xfrm>
            <a:off x="6137526" y="6123444"/>
            <a:ext cx="4073681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334954B1-6F29-4B1F-BE74-4C71A9C5F370}"/>
              </a:ext>
            </a:extLst>
          </p:cNvPr>
          <p:cNvSpPr txBox="1"/>
          <p:nvPr/>
        </p:nvSpPr>
        <p:spPr>
          <a:xfrm>
            <a:off x="6139676" y="6214789"/>
            <a:ext cx="39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 可逛花蓮市區 東大門夜市等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230F6EF-29F6-464C-A533-19D7840C35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566" y="5922450"/>
            <a:ext cx="759424" cy="759424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F4D53574-1370-432F-B748-75FAADB94561}"/>
              </a:ext>
            </a:extLst>
          </p:cNvPr>
          <p:cNvGrpSpPr/>
          <p:nvPr/>
        </p:nvGrpSpPr>
        <p:grpSpPr>
          <a:xfrm>
            <a:off x="10194676" y="6535899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98399A85-1F03-439D-AA93-45792A709657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3726E9A-494E-4350-B4BB-FE36B844F146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1724CEA8-D17D-4673-B612-36D87F172CE2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갈매기형 수장 5">
            <a:extLst>
              <a:ext uri="{FF2B5EF4-FFF2-40B4-BE49-F238E27FC236}">
                <a16:creationId xmlns:a16="http://schemas.microsoft.com/office/drawing/2014/main" id="{1CC4A60F-31F9-4A57-B30F-0425AA782AC2}"/>
              </a:ext>
            </a:extLst>
          </p:cNvPr>
          <p:cNvSpPr/>
          <p:nvPr/>
        </p:nvSpPr>
        <p:spPr>
          <a:xfrm>
            <a:off x="6045905" y="5264554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B68E3DD1-1B24-4948-A71D-7941E1FC0422}"/>
              </a:ext>
            </a:extLst>
          </p:cNvPr>
          <p:cNvSpPr/>
          <p:nvPr/>
        </p:nvSpPr>
        <p:spPr>
          <a:xfrm>
            <a:off x="1154066" y="5265634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5993AE15-302E-44B6-BE9E-CE12C5BDA3A4}"/>
              </a:ext>
            </a:extLst>
          </p:cNvPr>
          <p:cNvSpPr txBox="1"/>
          <p:nvPr/>
        </p:nvSpPr>
        <p:spPr>
          <a:xfrm>
            <a:off x="7764876" y="5287165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麗格休閒飯店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Picture 4" descr="慕名私房料理 七星潭超人氣原住民無菜單料理.預約制優先! - 遇見天使~Angela">
            <a:extLst>
              <a:ext uri="{FF2B5EF4-FFF2-40B4-BE49-F238E27FC236}">
                <a16:creationId xmlns:a16="http://schemas.microsoft.com/office/drawing/2014/main" id="{FC5FDFB1-74A2-4000-9A17-6D359EAC6566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3760" y="1419661"/>
            <a:ext cx="4957200" cy="37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6">
            <a:extLst>
              <a:ext uri="{FF2B5EF4-FFF2-40B4-BE49-F238E27FC236}">
                <a16:creationId xmlns:a16="http://schemas.microsoft.com/office/drawing/2014/main" id="{6635421C-2D17-408D-B8B6-90E9D05D6428}"/>
              </a:ext>
            </a:extLst>
          </p:cNvPr>
          <p:cNvSpPr txBox="1"/>
          <p:nvPr/>
        </p:nvSpPr>
        <p:spPr>
          <a:xfrm>
            <a:off x="2742428" y="5287165"/>
            <a:ext cx="16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慕名私房料理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5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3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662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" y="0"/>
          <a:ext cx="12191999" cy="6858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麗格休閒飯店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198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伯朗大道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池上翠華小館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栗松野溪溫泉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鐵花村音樂聚落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星星部落景觀咖啡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62507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趣淘漫旅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17280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833" y="942681"/>
            <a:ext cx="2532317" cy="58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34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9A019C1-3D5E-4E79-BADF-42CC37AF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3298" cy="1311596"/>
            <a:chOff x="5915001" y="224099"/>
            <a:chExt cx="1823298" cy="1311596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515246" y="1166363"/>
              <a:ext cx="1223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前往台東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F061E1E-54AF-4506-812D-000EDFEF9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43" y="1578275"/>
            <a:ext cx="4889548" cy="32612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015B5C-F654-4B9D-B979-B9AD73B93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78275"/>
            <a:ext cx="4895298" cy="3261290"/>
          </a:xfrm>
          <a:prstGeom prst="rect">
            <a:avLst/>
          </a:prstGeom>
        </p:spPr>
      </p:pic>
      <p:sp>
        <p:nvSpPr>
          <p:cNvPr id="35" name="갈매기형 수장 5">
            <a:extLst>
              <a:ext uri="{FF2B5EF4-FFF2-40B4-BE49-F238E27FC236}">
                <a16:creationId xmlns:a16="http://schemas.microsoft.com/office/drawing/2014/main" id="{636A484E-14C1-40ED-B89F-A70273492D96}"/>
              </a:ext>
            </a:extLst>
          </p:cNvPr>
          <p:cNvSpPr/>
          <p:nvPr/>
        </p:nvSpPr>
        <p:spPr>
          <a:xfrm>
            <a:off x="6096000" y="4959997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갈매기형 수장 4">
            <a:extLst>
              <a:ext uri="{FF2B5EF4-FFF2-40B4-BE49-F238E27FC236}">
                <a16:creationId xmlns:a16="http://schemas.microsoft.com/office/drawing/2014/main" id="{1D5E5D10-4307-4D87-8A50-EFAE31597BFF}"/>
              </a:ext>
            </a:extLst>
          </p:cNvPr>
          <p:cNvSpPr/>
          <p:nvPr/>
        </p:nvSpPr>
        <p:spPr>
          <a:xfrm>
            <a:off x="1204161" y="4961077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EC755B4B-D3C4-4F75-B09F-0645E08E5EFD}"/>
              </a:ext>
            </a:extLst>
          </p:cNvPr>
          <p:cNvSpPr txBox="1"/>
          <p:nvPr/>
        </p:nvSpPr>
        <p:spPr>
          <a:xfrm>
            <a:off x="2192606" y="4982607"/>
            <a:ext cx="300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伯朗大道租腳踏車 拍照晃晃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F8E2F814-315C-4032-9F7E-221A3005E620}"/>
              </a:ext>
            </a:extLst>
          </p:cNvPr>
          <p:cNvSpPr txBox="1"/>
          <p:nvPr/>
        </p:nvSpPr>
        <p:spPr>
          <a:xfrm>
            <a:off x="7324725" y="4989604"/>
            <a:ext cx="260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池上翠華小館享用午餐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5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63E884DF-028F-4110-8AD5-811928C3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6181725" y="5237959"/>
            <a:ext cx="4853554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갈매기형 수장 4">
            <a:extLst>
              <a:ext uri="{FF2B5EF4-FFF2-40B4-BE49-F238E27FC236}">
                <a16:creationId xmlns:a16="http://schemas.microsoft.com/office/drawing/2014/main" id="{26DBAB6D-9985-4D7F-9637-A116C6878AE1}"/>
              </a:ext>
            </a:extLst>
          </p:cNvPr>
          <p:cNvSpPr/>
          <p:nvPr/>
        </p:nvSpPr>
        <p:spPr>
          <a:xfrm>
            <a:off x="1289886" y="5239039"/>
            <a:ext cx="4796589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8057298-5FA6-4C9D-9030-799DD377DC12}"/>
              </a:ext>
            </a:extLst>
          </p:cNvPr>
          <p:cNvSpPr txBox="1"/>
          <p:nvPr/>
        </p:nvSpPr>
        <p:spPr>
          <a:xfrm>
            <a:off x="2644085" y="5280172"/>
            <a:ext cx="208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台東栗松野溪溫泉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7753318" y="5251213"/>
            <a:ext cx="189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鐵花村音樂聚落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5CAAEC1-148B-4693-B679-30A6F984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88" y="1391964"/>
            <a:ext cx="4796589" cy="35974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85A768-2086-40E1-BDA3-514AA4D6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419907"/>
            <a:ext cx="4822412" cy="35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2B6BB160-733B-4390-9B1D-64C0B036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-4920"/>
            <a:ext cx="4572396" cy="457239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DAY3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41E4F3-90B8-4294-A98A-6C708AE5E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7" r="5724"/>
          <a:stretch/>
        </p:blipFill>
        <p:spPr>
          <a:xfrm>
            <a:off x="649175" y="1498809"/>
            <a:ext cx="5287324" cy="34817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079D88A-2282-48B1-A7CA-682AA33A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97" y="1500852"/>
            <a:ext cx="5220046" cy="3481730"/>
          </a:xfrm>
          <a:prstGeom prst="rect">
            <a:avLst/>
          </a:prstGeom>
        </p:spPr>
      </p:pic>
      <p:sp>
        <p:nvSpPr>
          <p:cNvPr id="16" name="오각형 3">
            <a:extLst>
              <a:ext uri="{FF2B5EF4-FFF2-40B4-BE49-F238E27FC236}">
                <a16:creationId xmlns:a16="http://schemas.microsoft.com/office/drawing/2014/main" id="{50CEC3B8-75A1-45E2-B5FB-AB6531C7C3F5}"/>
              </a:ext>
            </a:extLst>
          </p:cNvPr>
          <p:cNvSpPr/>
          <p:nvPr/>
        </p:nvSpPr>
        <p:spPr>
          <a:xfrm>
            <a:off x="6753317" y="6116261"/>
            <a:ext cx="3268750" cy="5364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969932C9-BF3E-4F03-B786-BC2461797104}"/>
              </a:ext>
            </a:extLst>
          </p:cNvPr>
          <p:cNvSpPr txBox="1"/>
          <p:nvPr/>
        </p:nvSpPr>
        <p:spPr>
          <a:xfrm>
            <a:off x="7145769" y="6199818"/>
            <a:ext cx="248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自由活動可逛台東市區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E08D5E-8CAF-4C41-980A-7D6B74CDB19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18" y="5893283"/>
            <a:ext cx="759424" cy="75942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0089E528-0B09-41B6-871D-CAA03B335191}"/>
              </a:ext>
            </a:extLst>
          </p:cNvPr>
          <p:cNvGrpSpPr/>
          <p:nvPr/>
        </p:nvGrpSpPr>
        <p:grpSpPr>
          <a:xfrm>
            <a:off x="10162128" y="6506732"/>
            <a:ext cx="627505" cy="123992"/>
            <a:chOff x="7638884" y="6524992"/>
            <a:chExt cx="627505" cy="123992"/>
          </a:xfrm>
          <a:solidFill>
            <a:srgbClr val="CDCDCD"/>
          </a:solidFill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DD2C59C-7CF0-427A-A5E6-85051D5D6782}"/>
                </a:ext>
              </a:extLst>
            </p:cNvPr>
            <p:cNvSpPr/>
            <p:nvPr/>
          </p:nvSpPr>
          <p:spPr>
            <a:xfrm>
              <a:off x="7638884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8565D27-40F9-4965-9791-54F828972ACB}"/>
                </a:ext>
              </a:extLst>
            </p:cNvPr>
            <p:cNvSpPr/>
            <p:nvPr/>
          </p:nvSpPr>
          <p:spPr>
            <a:xfrm>
              <a:off x="7897105" y="6524993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86B9678-A321-42DA-9B62-FDB1F42981D5}"/>
                </a:ext>
              </a:extLst>
            </p:cNvPr>
            <p:cNvSpPr/>
            <p:nvPr/>
          </p:nvSpPr>
          <p:spPr>
            <a:xfrm>
              <a:off x="8142398" y="6524992"/>
              <a:ext cx="123991" cy="1239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갈매기형 수장 5">
            <a:extLst>
              <a:ext uri="{FF2B5EF4-FFF2-40B4-BE49-F238E27FC236}">
                <a16:creationId xmlns:a16="http://schemas.microsoft.com/office/drawing/2014/main" id="{3FABFECC-5800-49CB-9190-BD85078DD782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77178587-A1A7-413B-9132-6EB3030CE20A}"/>
              </a:ext>
            </a:extLst>
          </p:cNvPr>
          <p:cNvSpPr txBox="1"/>
          <p:nvPr/>
        </p:nvSpPr>
        <p:spPr>
          <a:xfrm>
            <a:off x="2436288" y="5218734"/>
            <a:ext cx="243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星星部落景觀咖啡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갈매기형 수장 4">
            <a:extLst>
              <a:ext uri="{FF2B5EF4-FFF2-40B4-BE49-F238E27FC236}">
                <a16:creationId xmlns:a16="http://schemas.microsoft.com/office/drawing/2014/main" id="{6CAD57C5-64EA-4299-B3AD-DB6677393758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A04F32F7-4633-4A8E-8D9C-E1E5252EBAEC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趣淘漫旅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00500" y="2705725"/>
            <a:ext cx="419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accent4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 A Y 4</a:t>
            </a:r>
            <a:endParaRPr lang="zh-TW" altLang="en-US" sz="8800" b="1" dirty="0">
              <a:solidFill>
                <a:schemeClr val="accent4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8938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4"/>
          <a:ext cx="12191999" cy="685799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50004">
                  <a:extLst>
                    <a:ext uri="{9D8B030D-6E8A-4147-A177-3AD203B41FA5}">
                      <a16:colId xmlns:a16="http://schemas.microsoft.com/office/drawing/2014/main" val="1326857709"/>
                    </a:ext>
                  </a:extLst>
                </a:gridCol>
                <a:gridCol w="2650004">
                  <a:extLst>
                    <a:ext uri="{9D8B030D-6E8A-4147-A177-3AD203B41FA5}">
                      <a16:colId xmlns:a16="http://schemas.microsoft.com/office/drawing/2014/main" val="2861456059"/>
                    </a:ext>
                  </a:extLst>
                </a:gridCol>
                <a:gridCol w="6891991">
                  <a:extLst>
                    <a:ext uri="{9D8B030D-6E8A-4147-A177-3AD203B41FA5}">
                      <a16:colId xmlns:a16="http://schemas.microsoft.com/office/drawing/2014/main" val="121754518"/>
                    </a:ext>
                  </a:extLst>
                </a:gridCol>
              </a:tblGrid>
              <a:tr h="9969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交通路線圖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781415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趣淘漫旅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724686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三仙台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532339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星巴克回欄門市 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28165"/>
                  </a:ext>
                </a:extLst>
              </a:tr>
              <a:tr h="1465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羅東車站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042704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27" y="1112334"/>
            <a:ext cx="2873305" cy="55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84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65C4048E-CF39-4709-BBBC-E2BA7BB6ED44}"/>
              </a:ext>
            </a:extLst>
          </p:cNvPr>
          <p:cNvSpPr/>
          <p:nvPr/>
        </p:nvSpPr>
        <p:spPr>
          <a:xfrm>
            <a:off x="1221955" y="5217825"/>
            <a:ext cx="4867752" cy="39194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각형 3">
            <a:extLst>
              <a:ext uri="{FF2B5EF4-FFF2-40B4-BE49-F238E27FC236}">
                <a16:creationId xmlns:a16="http://schemas.microsoft.com/office/drawing/2014/main" id="{25C6F8D8-A62C-4AF4-916A-44D9534C3503}"/>
              </a:ext>
            </a:extLst>
          </p:cNvPr>
          <p:cNvSpPr/>
          <p:nvPr/>
        </p:nvSpPr>
        <p:spPr>
          <a:xfrm>
            <a:off x="2276268" y="484104"/>
            <a:ext cx="2636568" cy="40804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E6B769B-DD2F-48B7-A273-0A584FF8469F}"/>
              </a:ext>
            </a:extLst>
          </p:cNvPr>
          <p:cNvSpPr txBox="1"/>
          <p:nvPr/>
        </p:nvSpPr>
        <p:spPr>
          <a:xfrm>
            <a:off x="2663321" y="503461"/>
            <a:ext cx="18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飯店集合吃早餐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F13367D-2DF9-43DA-A91F-F02BD08E6F79}"/>
              </a:ext>
            </a:extLst>
          </p:cNvPr>
          <p:cNvSpPr txBox="1"/>
          <p:nvPr/>
        </p:nvSpPr>
        <p:spPr>
          <a:xfrm>
            <a:off x="3089403" y="5230134"/>
            <a:ext cx="90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三仙台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742918" y="357213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649175" y="680378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1693" y="70299"/>
            <a:ext cx="1827155" cy="1277421"/>
            <a:chOff x="5915001" y="224099"/>
            <a:chExt cx="1827155" cy="1277421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410177" y="1132188"/>
              <a:ext cx="1331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前往三仙台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7380F36-6B6C-4966-8556-5892EC054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" t="1586"/>
          <a:stretch/>
        </p:blipFill>
        <p:spPr>
          <a:xfrm>
            <a:off x="820008" y="1578275"/>
            <a:ext cx="5143501" cy="3426857"/>
          </a:xfrm>
          <a:prstGeom prst="rect">
            <a:avLst/>
          </a:prstGeom>
        </p:spPr>
      </p:pic>
      <p:sp>
        <p:nvSpPr>
          <p:cNvPr id="20" name="갈매기형 수장 4">
            <a:extLst>
              <a:ext uri="{FF2B5EF4-FFF2-40B4-BE49-F238E27FC236}">
                <a16:creationId xmlns:a16="http://schemas.microsoft.com/office/drawing/2014/main" id="{8900E405-B466-4167-A77E-190407E4158C}"/>
              </a:ext>
            </a:extLst>
          </p:cNvPr>
          <p:cNvSpPr/>
          <p:nvPr/>
        </p:nvSpPr>
        <p:spPr>
          <a:xfrm>
            <a:off x="6222197" y="5230134"/>
            <a:ext cx="4867752" cy="39086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817BF70D-5B41-43C8-8AE4-F6091BBE4F29}"/>
              </a:ext>
            </a:extLst>
          </p:cNvPr>
          <p:cNvSpPr txBox="1"/>
          <p:nvPr/>
        </p:nvSpPr>
        <p:spPr>
          <a:xfrm>
            <a:off x="7130104" y="5259508"/>
            <a:ext cx="305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星巴克回欄門市 拍照吃點心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72A67906-FB72-4D1F-8AE6-B9E014B81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97" y="1578275"/>
            <a:ext cx="5143500" cy="34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70E421-6462-41A3-8F9C-69321CA22F21}"/>
              </a:ext>
            </a:extLst>
          </p:cNvPr>
          <p:cNvSpPr txBox="1"/>
          <p:nvPr/>
        </p:nvSpPr>
        <p:spPr>
          <a:xfrm>
            <a:off x="5503333" y="1980718"/>
            <a:ext cx="118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DAY4</a:t>
            </a:r>
            <a:endParaRPr lang="zh-TW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직사각형 8">
            <a:extLst>
              <a:ext uri="{FF2B5EF4-FFF2-40B4-BE49-F238E27FC236}">
                <a16:creationId xmlns:a16="http://schemas.microsoft.com/office/drawing/2014/main" id="{B5BA8B0E-D928-47E5-9E3B-A36E75E49D23}"/>
              </a:ext>
            </a:extLst>
          </p:cNvPr>
          <p:cNvSpPr/>
          <p:nvPr/>
        </p:nvSpPr>
        <p:spPr>
          <a:xfrm flipV="1">
            <a:off x="5409590" y="2303883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E3869D-ABC2-4887-B0B6-51C96B3BBA22}"/>
              </a:ext>
            </a:extLst>
          </p:cNvPr>
          <p:cNvGrpSpPr/>
          <p:nvPr/>
        </p:nvGrpSpPr>
        <p:grpSpPr>
          <a:xfrm>
            <a:off x="5089305" y="3112410"/>
            <a:ext cx="2013390" cy="1242780"/>
            <a:chOff x="5915001" y="224099"/>
            <a:chExt cx="2013390" cy="1242780"/>
          </a:xfrm>
        </p:grpSpPr>
        <p:pic>
          <p:nvPicPr>
            <p:cNvPr id="29" name="圖形 28" descr="巴士">
              <a:extLst>
                <a:ext uri="{FF2B5EF4-FFF2-40B4-BE49-F238E27FC236}">
                  <a16:creationId xmlns:a16="http://schemas.microsoft.com/office/drawing/2014/main" id="{D38357CF-D2D5-4427-9C20-1E291DFC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443978" y="224099"/>
              <a:ext cx="1223054" cy="1223054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E6615F70-4518-411F-A07D-357F0A7D64D9}"/>
                </a:ext>
              </a:extLst>
            </p:cNvPr>
            <p:cNvSpPr txBox="1"/>
            <p:nvPr/>
          </p:nvSpPr>
          <p:spPr>
            <a:xfrm>
              <a:off x="6313885" y="1097547"/>
              <a:ext cx="1614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前往羅東車站</a:t>
              </a: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9B73BEF-DABB-43C9-8312-2B2582B6691E}"/>
                </a:ext>
              </a:extLst>
            </p:cNvPr>
            <p:cNvSpPr/>
            <p:nvPr/>
          </p:nvSpPr>
          <p:spPr>
            <a:xfrm>
              <a:off x="6313885" y="961285"/>
              <a:ext cx="79993" cy="79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FFB08FBC-C87B-46FC-B5B5-0E4059B2F107}"/>
                </a:ext>
              </a:extLst>
            </p:cNvPr>
            <p:cNvSpPr/>
            <p:nvPr/>
          </p:nvSpPr>
          <p:spPr>
            <a:xfrm>
              <a:off x="6115625" y="960796"/>
              <a:ext cx="148160" cy="1554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雲朵形 32">
              <a:extLst>
                <a:ext uri="{FF2B5EF4-FFF2-40B4-BE49-F238E27FC236}">
                  <a16:creationId xmlns:a16="http://schemas.microsoft.com/office/drawing/2014/main" id="{8979C648-619A-4944-99E2-AA533EBBBF13}"/>
                </a:ext>
              </a:extLst>
            </p:cNvPr>
            <p:cNvSpPr/>
            <p:nvPr/>
          </p:nvSpPr>
          <p:spPr>
            <a:xfrm rot="19540972">
              <a:off x="5915001" y="720672"/>
              <a:ext cx="229906" cy="229906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3FEEF744-3B98-42A5-9B58-5BE1A054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734134" y="0"/>
            <a:ext cx="4572396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A0AE4C-2D49-487B-86DC-4D5519E394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1"/>
          <a:ext cx="12192000" cy="691749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76448059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4091887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10743486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2807168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532236449"/>
                    </a:ext>
                  </a:extLst>
                </a:gridCol>
              </a:tblGrid>
              <a:tr h="3171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第一天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第二天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第三天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第四天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5985539"/>
                  </a:ext>
                </a:extLst>
              </a:tr>
              <a:tr h="79969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早上行程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10:06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火車站集合</a:t>
                      </a:r>
                      <a:endParaRPr lang="zh-TW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車上享用宜蘭名店「長虹早點」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飯店集合吃早餐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早上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飯店內享用早餐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433016310"/>
                  </a:ext>
                </a:extLst>
              </a:tr>
              <a:tr h="7996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在百匯窯烤雞餐廳用餐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花蓮太魯閣</a:t>
                      </a: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國家公園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出發前往台東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10:30 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伯朗大道租腳踏車 拍照晃晃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出發前往三仙台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679472390"/>
                  </a:ext>
                </a:extLst>
              </a:tr>
              <a:tr h="67812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下午行程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斑比山丘與小鹿拍照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</a:t>
                      </a:r>
                      <a:r>
                        <a:rPr lang="zh-TW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立德布洛灣山月村餐廳 享用原住民餐</a:t>
                      </a:r>
                      <a:endParaRPr lang="zh-TW" altLang="zh-TW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池上翠華小館享用午餐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13:00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星巴克回欄門市 拍照吃點心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376601094"/>
                  </a:ext>
                </a:extLst>
              </a:tr>
              <a:tr h="79892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集合前往安農溪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花蓮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壽豐農場小龍蝦現抓現烤體驗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台東栗松野溪溫泉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14:45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出發前往羅東車站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385937589"/>
                  </a:ext>
                </a:extLst>
              </a:tr>
              <a:tr h="7996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於安農溪泛舟報到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預計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5:30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結束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原野牧場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欣賞七星潭順便喝羊奶與看羊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鐵花村音樂聚落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10854064"/>
                  </a:ext>
                </a:extLst>
              </a:tr>
              <a:tr h="798924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晚上行程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Semibold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抵達參加壹民宿放行李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17:30</a:t>
                      </a:r>
                      <a:r>
                        <a:rPr lang="zh-TW" altLang="zh-TW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慕名私房料理享受原住民料理</a:t>
                      </a:r>
                      <a:endParaRPr lang="zh-TW" altLang="zh-TW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18:00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星星部落景觀咖啡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699383925"/>
                  </a:ext>
                </a:extLst>
              </a:tr>
              <a:tr h="10399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18:30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前往羅東市區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自由時間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羅東觀光夜市 奕順軒 宜蘭餅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入住飯店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麗格休閒飯店 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LIGA HOTEL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趣淘漫旅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3962330465"/>
                  </a:ext>
                </a:extLst>
              </a:tr>
              <a:tr h="82584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預估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20:30</a:t>
                      </a:r>
                      <a:r>
                        <a:rPr lang="ja-JP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集合回民宿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若不須司機接送 想在市區待久一點 可自行叫車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19:00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 可逛花蓮市區 東大門夜市等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20:00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之後自由活動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可逛台東市區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6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ingFang TC Regular"/>
                        <a:ea typeface="Arial Unicode MS"/>
                        <a:cs typeface="Arial Unicode MS"/>
                      </a:endParaRPr>
                    </a:p>
                  </a:txBody>
                  <a:tcPr marL="38338" marR="38338" marT="38338" marB="38338"/>
                </a:tc>
                <a:extLst>
                  <a:ext uri="{0D108BD9-81ED-4DB2-BD59-A6C34878D82A}">
                    <a16:rowId xmlns:a16="http://schemas.microsoft.com/office/drawing/2014/main" val="129253850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7983373-AAE1-47DE-A756-F4806EF0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21075" y="1740328"/>
            <a:ext cx="32209700" cy="59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6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2BCDED-DCB2-4B41-9617-1559A3666B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745133" y="0"/>
            <a:ext cx="4572396" cy="45723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04825" y="42862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車輛選用：車款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VW 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系九座商務車同級車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款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座位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3/3/3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6" y="1265010"/>
            <a:ext cx="4029075" cy="268605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70" y="1238578"/>
            <a:ext cx="4114800" cy="273891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37" y="4084023"/>
            <a:ext cx="5042833" cy="257623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139" y="2269624"/>
            <a:ext cx="2470694" cy="43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9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유기적 모서리 셰이프">
            <a:extLst>
              <a:ext uri="{FF2B5EF4-FFF2-40B4-BE49-F238E27FC236}">
                <a16:creationId xmlns:a16="http://schemas.microsoft.com/office/drawing/2014/main" id="{463C986B-CD8F-61F9-CE4C-8C79AA53B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300" y="0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94A04-6EC3-D7F8-005E-8C392AA0138E}"/>
              </a:ext>
            </a:extLst>
          </p:cNvPr>
          <p:cNvSpPr txBox="1"/>
          <p:nvPr/>
        </p:nvSpPr>
        <p:spPr>
          <a:xfrm>
            <a:off x="4464790" y="29211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行前須知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3485E1-BD2D-48D9-ADEB-CE9E81255288}"/>
              </a:ext>
            </a:extLst>
          </p:cNvPr>
          <p:cNvSpPr/>
          <p:nvPr/>
        </p:nvSpPr>
        <p:spPr>
          <a:xfrm>
            <a:off x="9779000" y="6295152"/>
            <a:ext cx="2314039" cy="487253"/>
          </a:xfrm>
          <a:prstGeom prst="rect">
            <a:avLst/>
          </a:prstGeom>
          <a:solidFill>
            <a:srgbClr val="F4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4E9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7AFA519-BC45-47EF-B852-C24E2EC347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41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本次行程有安排泛舟活動，建議泛舟服裝如下：薄外套、球鞋、防曬油、長褲。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當天請準備更換衣物與毛巾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本次行程出發地為中壢火車站並於台北轉車，若欲自行前往或是更改上車地點請於事前告知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報名前請先行下載並填寫泛舟切結書並寄送電子檔給本旅行社，若未填寫本公司有權取消該活動並不予退費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http://ann.9895566.com.tw/2023%E5%B9%B43%E6%9C%88%E5%AE%89%E8%BE%B2%E6%BA%AA%E6%B3%9B%E8%88%9F%E6%B4%BB%E5%8B%95%E5%88%87%E7%B5%90%E6%9B%B8.pdf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必備物品：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１）隨身攜帶身分證、健保卡、學生證、駕照以備不時之需。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２）準備防曬用品及一些簡單藥品，如綠油精、暈車藥、防曬乳液。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３）攜帶一些禦寒衣物和一些長袖外衣和外套。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４）飯店備有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SPA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大眾池，泳衣請視個人需要攜帶。</a:t>
            </a:r>
          </a:p>
          <a:p>
            <a:pPr algn="just">
              <a:lnSpc>
                <a:spcPct val="20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５）舒適的衣物和鞋子和一顆愉快的心。</a:t>
            </a:r>
          </a:p>
          <a:p>
            <a:pPr algn="just">
              <a:lnSpc>
                <a:spcPct val="12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特別注意事項：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40">
            <a:extLst>
              <a:ext uri="{FF2B5EF4-FFF2-40B4-BE49-F238E27FC236}">
                <a16:creationId xmlns:a16="http://schemas.microsoft.com/office/drawing/2014/main" id="{6B66905B-F11C-4683-8FB3-3337720D4AB0}"/>
              </a:ext>
            </a:extLst>
          </p:cNvPr>
          <p:cNvCxnSpPr>
            <a:cxnSpLocks/>
          </p:cNvCxnSpPr>
          <p:nvPr/>
        </p:nvCxnSpPr>
        <p:spPr>
          <a:xfrm>
            <a:off x="513175" y="3957249"/>
            <a:ext cx="18680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8">
            <a:extLst>
              <a:ext uri="{FF2B5EF4-FFF2-40B4-BE49-F238E27FC236}">
                <a16:creationId xmlns:a16="http://schemas.microsoft.com/office/drawing/2014/main" id="{B87C235E-7536-45E3-AF56-08CF04BBE44B}"/>
              </a:ext>
            </a:extLst>
          </p:cNvPr>
          <p:cNvSpPr/>
          <p:nvPr/>
        </p:nvSpPr>
        <p:spPr>
          <a:xfrm flipV="1">
            <a:off x="677749" y="895589"/>
            <a:ext cx="17892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8">
            <a:extLst>
              <a:ext uri="{FF2B5EF4-FFF2-40B4-BE49-F238E27FC236}">
                <a16:creationId xmlns:a16="http://schemas.microsoft.com/office/drawing/2014/main" id="{D346CB44-64F9-42BD-A298-3422DFD73FBC}"/>
              </a:ext>
            </a:extLst>
          </p:cNvPr>
          <p:cNvSpPr/>
          <p:nvPr/>
        </p:nvSpPr>
        <p:spPr>
          <a:xfrm flipV="1">
            <a:off x="609600" y="3826215"/>
            <a:ext cx="771525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31B1976-5BF4-43A6-8551-669013AC37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507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個人藥品請個人攜帶，勿與他人共用。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請注意集合出發時間，不要遲到或脫隊。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戲水嚴禁進入深水區。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注意大夥的集合時間，若有意更改自身行程請另行通知領隊。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本次行程有安排泛舟活動，建議著長袖衣物避免曬傷。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出外請不要攜帶太多現金， 建議攜帶信用卡、提款卡，如現金不夠再行提款， 或刷卡。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近日山區氣候早晚溫差大且陰晴不定，請攜帶一兩件禦寒衣物與雨具。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TextBox 239">
            <a:extLst>
              <a:ext uri="{FF2B5EF4-FFF2-40B4-BE49-F238E27FC236}">
                <a16:creationId xmlns:a16="http://schemas.microsoft.com/office/drawing/2014/main" id="{103A28F8-F4E5-48D2-AEBF-11C728A2AFCD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注意事項：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240">
            <a:extLst>
              <a:ext uri="{FF2B5EF4-FFF2-40B4-BE49-F238E27FC236}">
                <a16:creationId xmlns:a16="http://schemas.microsoft.com/office/drawing/2014/main" id="{B8F00581-2F85-4AC5-B769-F8FCC4AF6106}"/>
              </a:ext>
            </a:extLst>
          </p:cNvPr>
          <p:cNvCxnSpPr>
            <a:cxnSpLocks/>
          </p:cNvCxnSpPr>
          <p:nvPr/>
        </p:nvCxnSpPr>
        <p:spPr>
          <a:xfrm>
            <a:off x="513175" y="5195499"/>
            <a:ext cx="98974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8">
            <a:extLst>
              <a:ext uri="{FF2B5EF4-FFF2-40B4-BE49-F238E27FC236}">
                <a16:creationId xmlns:a16="http://schemas.microsoft.com/office/drawing/2014/main" id="{E57C5B80-18CC-45DD-85B1-993F692D5261}"/>
              </a:ext>
            </a:extLst>
          </p:cNvPr>
          <p:cNvSpPr/>
          <p:nvPr/>
        </p:nvSpPr>
        <p:spPr>
          <a:xfrm flipV="1">
            <a:off x="513175" y="899575"/>
            <a:ext cx="1372820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id="{D16F3684-60B3-41EE-9049-758D1D130194}"/>
              </a:ext>
            </a:extLst>
          </p:cNvPr>
          <p:cNvSpPr/>
          <p:nvPr/>
        </p:nvSpPr>
        <p:spPr>
          <a:xfrm>
            <a:off x="513175" y="5032060"/>
            <a:ext cx="563153" cy="45719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3325B19-1E05-4A4C-BAC9-A6C642D8FA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4455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泛舟人員請平均跨坐於橡皮艇之兩邊，強壯有力者請坐在前面，兩邊人員合力划槳，疲倦時左右換位，划槳時要用腰部力量，不要靠手力。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如遇激流時，船頭應朝向水流，避免打橫，兩腿夾緊船舷，外側腳向後曲起，以免碰撞受傷；收起划槳、抓緊艇繩，在任何情況下不輕易移動位置、不得站立，以免改變船之重心。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順著主流前進，以求快速省力。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至河流轉彎處，船體儘量靠近河凹水流最急處，若靠近河岸凸出，則可能因水流形成漩渦，而使船打轉停滯。補充：</a:t>
            </a:r>
            <a:endParaRPr lang="en-US" altLang="zh-TW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山居飯店多無刷卡設備，請事先確認向領隊確認，提早於山下領錢。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請盡量少佩帶貴重金飾。</a:t>
            </a:r>
          </a:p>
          <a:p>
            <a:pPr algn="just">
              <a:lnSpc>
                <a:spcPct val="200000"/>
              </a:lnSpc>
            </a:pPr>
            <a:endParaRPr lang="zh-TW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62A22EE9-C1FE-4C4C-B93F-EFA5CAE3D49B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安農溪泛舟安全須知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B50D2C6E-727E-4E08-9D5A-5E6BDB99D4D0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D606207-4F3C-490F-A0D8-207E885F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638884" y="0"/>
            <a:ext cx="4572396" cy="4572396"/>
          </a:xfrm>
          <a:prstGeom prst="rect">
            <a:avLst/>
          </a:prstGeom>
        </p:spPr>
      </p:pic>
      <p:sp>
        <p:nvSpPr>
          <p:cNvPr id="2" name="직사각형 237">
            <a:extLst>
              <a:ext uri="{FF2B5EF4-FFF2-40B4-BE49-F238E27FC236}">
                <a16:creationId xmlns:a16="http://schemas.microsoft.com/office/drawing/2014/main" id="{B08B6F47-2B20-4FC3-9C97-5A74A876DB4C}"/>
              </a:ext>
            </a:extLst>
          </p:cNvPr>
          <p:cNvSpPr/>
          <p:nvPr/>
        </p:nvSpPr>
        <p:spPr>
          <a:xfrm>
            <a:off x="257175" y="304801"/>
            <a:ext cx="11610975" cy="6200774"/>
          </a:xfrm>
          <a:prstGeom prst="rect">
            <a:avLst/>
          </a:prstGeom>
          <a:solidFill>
            <a:srgbClr val="F1E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38">
            <a:extLst>
              <a:ext uri="{FF2B5EF4-FFF2-40B4-BE49-F238E27FC236}">
                <a16:creationId xmlns:a16="http://schemas.microsoft.com/office/drawing/2014/main" id="{26B19AD2-0C8D-4C79-8FDA-AD44048E4456}"/>
              </a:ext>
            </a:extLst>
          </p:cNvPr>
          <p:cNvSpPr txBox="1"/>
          <p:nvPr/>
        </p:nvSpPr>
        <p:spPr>
          <a:xfrm>
            <a:off x="439004" y="1383647"/>
            <a:ext cx="11143396" cy="29764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泛舟活動並非適合所有人，患有心臟血管疾病、癲癇症、孕婦、飲酒者，及國小一年級以下孩童不宜泛舟。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如遇天然災害、颱風、水量不足、或其他安全考量因素需停航時，得將行程延期。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泛舟時請勿攜帶貴重物品，例如：手機、手錶、戒指、耳環、眼鏡、隱形眼鏡等。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請攜帶一套衣服，以便換裝。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泛舟係緊張、劇烈的活動，需雙方共同注意安全承擔風險，業者已投保公共意外險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萬（自付款</a:t>
            </a:r>
            <a:r>
              <a:rPr lang="en-US" altLang="zh-TW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2500</a:t>
            </a:r>
            <a:r>
              <a:rPr lang="zh-TW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元）只支付醫療費用，不支付照顧健保、工作損失及精神賠償費用。</a:t>
            </a:r>
          </a:p>
        </p:txBody>
      </p:sp>
      <p:cxnSp>
        <p:nvCxnSpPr>
          <p:cNvPr id="5" name="직선 연결선 240">
            <a:extLst>
              <a:ext uri="{FF2B5EF4-FFF2-40B4-BE49-F238E27FC236}">
                <a16:creationId xmlns:a16="http://schemas.microsoft.com/office/drawing/2014/main" id="{437581CF-10AB-4FD3-B68A-78C530013BC9}"/>
              </a:ext>
            </a:extLst>
          </p:cNvPr>
          <p:cNvCxnSpPr>
            <a:cxnSpLocks/>
          </p:cNvCxnSpPr>
          <p:nvPr/>
        </p:nvCxnSpPr>
        <p:spPr>
          <a:xfrm>
            <a:off x="513175" y="1118799"/>
            <a:ext cx="75262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9">
            <a:extLst>
              <a:ext uri="{FF2B5EF4-FFF2-40B4-BE49-F238E27FC236}">
                <a16:creationId xmlns:a16="http://schemas.microsoft.com/office/drawing/2014/main" id="{A654259C-8B81-45F4-87BA-CFC0375986BC}"/>
              </a:ext>
            </a:extLst>
          </p:cNvPr>
          <p:cNvSpPr txBox="1"/>
          <p:nvPr/>
        </p:nvSpPr>
        <p:spPr>
          <a:xfrm>
            <a:off x="439004" y="643726"/>
            <a:ext cx="4496046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安農溪泛舟注意事項</a:t>
            </a:r>
            <a:r>
              <a:rPr lang="en-US" altLang="zh-TW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endParaRPr lang="zh-TW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id="{1F15443C-5587-409E-BA86-2B21C2F98C74}"/>
              </a:ext>
            </a:extLst>
          </p:cNvPr>
          <p:cNvSpPr/>
          <p:nvPr/>
        </p:nvSpPr>
        <p:spPr>
          <a:xfrm flipV="1">
            <a:off x="513174" y="899574"/>
            <a:ext cx="2725325" cy="60527"/>
          </a:xfrm>
          <a:custGeom>
            <a:avLst/>
            <a:gdLst>
              <a:gd name="connsiteX0" fmla="*/ 0 w 5518308"/>
              <a:gd name="connsiteY0" fmla="*/ 0 h 64013"/>
              <a:gd name="connsiteX1" fmla="*/ 386282 w 5518308"/>
              <a:gd name="connsiteY1" fmla="*/ 0 h 64013"/>
              <a:gd name="connsiteX2" fmla="*/ 827746 w 5518308"/>
              <a:gd name="connsiteY2" fmla="*/ 0 h 64013"/>
              <a:gd name="connsiteX3" fmla="*/ 1324394 w 5518308"/>
              <a:gd name="connsiteY3" fmla="*/ 0 h 64013"/>
              <a:gd name="connsiteX4" fmla="*/ 1821042 w 5518308"/>
              <a:gd name="connsiteY4" fmla="*/ 0 h 64013"/>
              <a:gd name="connsiteX5" fmla="*/ 2483239 w 5518308"/>
              <a:gd name="connsiteY5" fmla="*/ 0 h 64013"/>
              <a:gd name="connsiteX6" fmla="*/ 3145436 w 5518308"/>
              <a:gd name="connsiteY6" fmla="*/ 0 h 64013"/>
              <a:gd name="connsiteX7" fmla="*/ 3752449 w 5518308"/>
              <a:gd name="connsiteY7" fmla="*/ 0 h 64013"/>
              <a:gd name="connsiteX8" fmla="*/ 4193914 w 5518308"/>
              <a:gd name="connsiteY8" fmla="*/ 0 h 64013"/>
              <a:gd name="connsiteX9" fmla="*/ 4690562 w 5518308"/>
              <a:gd name="connsiteY9" fmla="*/ 0 h 64013"/>
              <a:gd name="connsiteX10" fmla="*/ 5518308 w 5518308"/>
              <a:gd name="connsiteY10" fmla="*/ 0 h 64013"/>
              <a:gd name="connsiteX11" fmla="*/ 5518308 w 5518308"/>
              <a:gd name="connsiteY11" fmla="*/ 64013 h 64013"/>
              <a:gd name="connsiteX12" fmla="*/ 5076843 w 5518308"/>
              <a:gd name="connsiteY12" fmla="*/ 64013 h 64013"/>
              <a:gd name="connsiteX13" fmla="*/ 4525013 w 5518308"/>
              <a:gd name="connsiteY13" fmla="*/ 64013 h 64013"/>
              <a:gd name="connsiteX14" fmla="*/ 3917999 w 5518308"/>
              <a:gd name="connsiteY14" fmla="*/ 64013 h 64013"/>
              <a:gd name="connsiteX15" fmla="*/ 3366168 w 5518308"/>
              <a:gd name="connsiteY15" fmla="*/ 64013 h 64013"/>
              <a:gd name="connsiteX16" fmla="*/ 2703971 w 5518308"/>
              <a:gd name="connsiteY16" fmla="*/ 64013 h 64013"/>
              <a:gd name="connsiteX17" fmla="*/ 2041774 w 5518308"/>
              <a:gd name="connsiteY17" fmla="*/ 64013 h 64013"/>
              <a:gd name="connsiteX18" fmla="*/ 1600309 w 5518308"/>
              <a:gd name="connsiteY18" fmla="*/ 64013 h 64013"/>
              <a:gd name="connsiteX19" fmla="*/ 938112 w 5518308"/>
              <a:gd name="connsiteY19" fmla="*/ 64013 h 64013"/>
              <a:gd name="connsiteX20" fmla="*/ 496648 w 5518308"/>
              <a:gd name="connsiteY20" fmla="*/ 64013 h 64013"/>
              <a:gd name="connsiteX21" fmla="*/ 0 w 5518308"/>
              <a:gd name="connsiteY21" fmla="*/ 64013 h 64013"/>
              <a:gd name="connsiteX22" fmla="*/ 0 w 5518308"/>
              <a:gd name="connsiteY22" fmla="*/ 0 h 6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18308" h="64013" extrusionOk="0">
                <a:moveTo>
                  <a:pt x="0" y="0"/>
                </a:moveTo>
                <a:cubicBezTo>
                  <a:pt x="117763" y="-24905"/>
                  <a:pt x="274623" y="22644"/>
                  <a:pt x="386282" y="0"/>
                </a:cubicBezTo>
                <a:cubicBezTo>
                  <a:pt x="497941" y="-22644"/>
                  <a:pt x="639424" y="7788"/>
                  <a:pt x="827746" y="0"/>
                </a:cubicBezTo>
                <a:cubicBezTo>
                  <a:pt x="1016068" y="-7788"/>
                  <a:pt x="1196517" y="21941"/>
                  <a:pt x="1324394" y="0"/>
                </a:cubicBezTo>
                <a:cubicBezTo>
                  <a:pt x="1452271" y="-21941"/>
                  <a:pt x="1695452" y="12188"/>
                  <a:pt x="1821042" y="0"/>
                </a:cubicBezTo>
                <a:cubicBezTo>
                  <a:pt x="1946632" y="-12188"/>
                  <a:pt x="2302991" y="60756"/>
                  <a:pt x="2483239" y="0"/>
                </a:cubicBezTo>
                <a:cubicBezTo>
                  <a:pt x="2663487" y="-60756"/>
                  <a:pt x="2960990" y="42721"/>
                  <a:pt x="3145436" y="0"/>
                </a:cubicBezTo>
                <a:cubicBezTo>
                  <a:pt x="3329882" y="-42721"/>
                  <a:pt x="3475818" y="2344"/>
                  <a:pt x="3752449" y="0"/>
                </a:cubicBezTo>
                <a:cubicBezTo>
                  <a:pt x="4029080" y="-2344"/>
                  <a:pt x="4071246" y="31131"/>
                  <a:pt x="4193914" y="0"/>
                </a:cubicBezTo>
                <a:cubicBezTo>
                  <a:pt x="4316582" y="-31131"/>
                  <a:pt x="4479647" y="42874"/>
                  <a:pt x="4690562" y="0"/>
                </a:cubicBezTo>
                <a:cubicBezTo>
                  <a:pt x="4901477" y="-42874"/>
                  <a:pt x="5332005" y="23113"/>
                  <a:pt x="5518308" y="0"/>
                </a:cubicBezTo>
                <a:cubicBezTo>
                  <a:pt x="5521971" y="20981"/>
                  <a:pt x="5517873" y="37116"/>
                  <a:pt x="5518308" y="64013"/>
                </a:cubicBezTo>
                <a:cubicBezTo>
                  <a:pt x="5424134" y="73593"/>
                  <a:pt x="5192578" y="59204"/>
                  <a:pt x="5076843" y="64013"/>
                </a:cubicBezTo>
                <a:cubicBezTo>
                  <a:pt x="4961108" y="68822"/>
                  <a:pt x="4676859" y="36993"/>
                  <a:pt x="4525013" y="64013"/>
                </a:cubicBezTo>
                <a:cubicBezTo>
                  <a:pt x="4373167" y="91033"/>
                  <a:pt x="4051563" y="7931"/>
                  <a:pt x="3917999" y="64013"/>
                </a:cubicBezTo>
                <a:cubicBezTo>
                  <a:pt x="3784435" y="120095"/>
                  <a:pt x="3563017" y="42797"/>
                  <a:pt x="3366168" y="64013"/>
                </a:cubicBezTo>
                <a:cubicBezTo>
                  <a:pt x="3169319" y="85229"/>
                  <a:pt x="3008669" y="48057"/>
                  <a:pt x="2703971" y="64013"/>
                </a:cubicBezTo>
                <a:cubicBezTo>
                  <a:pt x="2399273" y="79969"/>
                  <a:pt x="2187963" y="9402"/>
                  <a:pt x="2041774" y="64013"/>
                </a:cubicBezTo>
                <a:cubicBezTo>
                  <a:pt x="1895585" y="118624"/>
                  <a:pt x="1737935" y="30552"/>
                  <a:pt x="1600309" y="64013"/>
                </a:cubicBezTo>
                <a:cubicBezTo>
                  <a:pt x="1462684" y="97474"/>
                  <a:pt x="1168563" y="32323"/>
                  <a:pt x="938112" y="64013"/>
                </a:cubicBezTo>
                <a:cubicBezTo>
                  <a:pt x="707661" y="95703"/>
                  <a:pt x="649597" y="33751"/>
                  <a:pt x="496648" y="64013"/>
                </a:cubicBezTo>
                <a:cubicBezTo>
                  <a:pt x="343699" y="94275"/>
                  <a:pt x="226444" y="13713"/>
                  <a:pt x="0" y="64013"/>
                </a:cubicBezTo>
                <a:cubicBezTo>
                  <a:pt x="-2602" y="43021"/>
                  <a:pt x="6462" y="28581"/>
                  <a:pt x="0" y="0"/>
                </a:cubicBezTo>
                <a:close/>
              </a:path>
            </a:pathLst>
          </a:custGeom>
          <a:ln w="190500">
            <a:solidFill>
              <a:schemeClr val="accent1">
                <a:alpha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619960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6236</TotalTime>
  <Words>1285</Words>
  <Application>Microsoft Office PowerPoint</Application>
  <PresentationFormat>寬螢幕</PresentationFormat>
  <Paragraphs>223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Arial Unicode MS</vt:lpstr>
      <vt:lpstr>PingFang TC Regular</vt:lpstr>
      <vt:lpstr>PingFang TC Semibold</vt:lpstr>
      <vt:lpstr>Pretendard</vt:lpstr>
      <vt:lpstr>Pretendard Black</vt:lpstr>
      <vt:lpstr>微軟正黑體</vt:lpstr>
      <vt:lpstr>微軟正黑體 Light</vt:lpstr>
      <vt:lpstr>Arial</vt:lpstr>
      <vt:lpstr>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黃亮雅</cp:lastModifiedBy>
  <cp:revision>116</cp:revision>
  <dcterms:created xsi:type="dcterms:W3CDTF">2023-08-20T10:34:02Z</dcterms:created>
  <dcterms:modified xsi:type="dcterms:W3CDTF">2024-01-03T17:55:34Z</dcterms:modified>
</cp:coreProperties>
</file>